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  <p:sldId id="268" r:id="rId3"/>
    <p:sldId id="260" r:id="rId4"/>
    <p:sldId id="261" r:id="rId5"/>
    <p:sldId id="262" r:id="rId6"/>
    <p:sldId id="263" r:id="rId7"/>
    <p:sldId id="264" r:id="rId8"/>
    <p:sldId id="275" r:id="rId9"/>
    <p:sldId id="276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000" autoAdjust="0"/>
    <p:restoredTop sz="97153" autoAdjust="0"/>
  </p:normalViewPr>
  <p:slideViewPr>
    <p:cSldViewPr snapToGrid="0">
      <p:cViewPr>
        <p:scale>
          <a:sx n="80" d="100"/>
          <a:sy n="80" d="100"/>
        </p:scale>
        <p:origin x="-95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C53D6AD-84B5-4E88-9D68-01316887BB4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22B44C5-F383-4F83-8ECF-4EAA7B8338F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D6AD-84B5-4E88-9D68-01316887BB4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44C5-F383-4F83-8ECF-4EAA7B8338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D6AD-84B5-4E88-9D68-01316887BB4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44C5-F383-4F83-8ECF-4EAA7B8338F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D6AD-84B5-4E88-9D68-01316887BB4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44C5-F383-4F83-8ECF-4EAA7B8338F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D6AD-84B5-4E88-9D68-01316887BB4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44C5-F383-4F83-8ECF-4EAA7B8338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D6AD-84B5-4E88-9D68-01316887BB4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44C5-F383-4F83-8ECF-4EAA7B8338F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D6AD-84B5-4E88-9D68-01316887BB4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44C5-F383-4F83-8ECF-4EAA7B8338F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D6AD-84B5-4E88-9D68-01316887BB4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44C5-F383-4F83-8ECF-4EAA7B8338F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D6AD-84B5-4E88-9D68-01316887BB4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44C5-F383-4F83-8ECF-4EAA7B8338F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D6AD-84B5-4E88-9D68-01316887BB4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44C5-F383-4F83-8ECF-4EAA7B8338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D6AD-84B5-4E88-9D68-01316887BB4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44C5-F383-4F83-8ECF-4EAA7B8338F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D6AD-84B5-4E88-9D68-01316887BB4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44C5-F383-4F83-8ECF-4EAA7B8338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D6AD-84B5-4E88-9D68-01316887BB4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44C5-F383-4F83-8ECF-4EAA7B8338F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D6AD-84B5-4E88-9D68-01316887BB4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44C5-F383-4F83-8ECF-4EAA7B8338F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D6AD-84B5-4E88-9D68-01316887BB4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44C5-F383-4F83-8ECF-4EAA7B8338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D6AD-84B5-4E88-9D68-01316887BB4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44C5-F383-4F83-8ECF-4EAA7B8338F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D6AD-84B5-4E88-9D68-01316887BB4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44C5-F383-4F83-8ECF-4EAA7B8338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53D6AD-84B5-4E88-9D68-01316887BB4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2B44C5-F383-4F83-8ECF-4EAA7B8338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6480" y="1493521"/>
            <a:ext cx="7570470" cy="1893144"/>
          </a:xfrm>
          <a:solidFill>
            <a:srgbClr val="FFFF00"/>
          </a:solidFill>
        </p:spPr>
        <p:txBody>
          <a:bodyPr/>
          <a:lstStyle/>
          <a:p>
            <a:r>
              <a:rPr lang="ru-RU" sz="4800" b="1" dirty="0"/>
              <a:t>Пројекат о финансијском описмењавању </a:t>
            </a:r>
            <a:r>
              <a:rPr lang="ru-RU" sz="4800" b="1" dirty="0" smtClean="0"/>
              <a:t>ученика; 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6480" y="3657596"/>
            <a:ext cx="7620000" cy="1752603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ru-RU" sz="4800" b="1" dirty="0" smtClean="0"/>
              <a:t>Тема :,,Конвертуј сам “</a:t>
            </a:r>
          </a:p>
          <a:p>
            <a:r>
              <a:rPr lang="ru-RU" sz="4800" b="1" dirty="0" smtClean="0"/>
              <a:t>Историјска секција </a:t>
            </a:r>
            <a:endParaRPr lang="en-US" sz="4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esktop\ЛОГО ШКОЛ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333500"/>
            <a:ext cx="82105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179" y="636104"/>
            <a:ext cx="8277349" cy="2939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659470"/>
            <a:ext cx="8158688" cy="191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71271"/>
            <a:ext cx="8233833" cy="2377129"/>
          </a:xfr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sr-Cyrl-RS" sz="1600" b="1" dirty="0" smtClean="0">
                <a:solidFill>
                  <a:srgbClr val="FFFF00"/>
                </a:solidFill>
              </a:rPr>
              <a:t>Вук Караџић </a:t>
            </a:r>
            <a:r>
              <a:rPr lang="sr-Cyrl-RS" sz="1600" b="1" dirty="0" smtClean="0">
                <a:solidFill>
                  <a:schemeClr val="bg1"/>
                </a:solidFill>
              </a:rPr>
              <a:t>(1787-1864).</a:t>
            </a:r>
            <a:r>
              <a:rPr lang="ru-RU" sz="1600" b="1" dirty="0" smtClean="0">
                <a:solidFill>
                  <a:schemeClr val="bg1"/>
                </a:solidFill>
              </a:rPr>
              <a:t>Извршио реформу ћирилице. У </a:t>
            </a:r>
            <a:r>
              <a:rPr lang="ru-RU" sz="1400" b="1" dirty="0">
                <a:solidFill>
                  <a:schemeClr val="bg1"/>
                </a:solidFill>
              </a:rPr>
              <a:t>Србији се  тог времена користила три писана језика: црквени, или рускословенски, грађански, или славеносерпски, и народни, или простонародни, навела га је на замисао да језик упрости успостављајући правило “пиши као што говориш, читај како је написано“. У својој намери је и успео избацивши из тадашњег писма 13 непотребних слова, а уводећи шест нових. Дугогодишњи рад на прикупљању народних песама заокружио је издавањем збирке „Мала простонародна славено-серпска пјесмарица“. Исте године, 1814, објављује и прву граматику српског језика под називом „Писменица сербског језика по говору простога народа написана“. </a:t>
            </a:r>
            <a:r>
              <a:rPr lang="ru-RU" sz="1600" b="1" dirty="0">
                <a:solidFill>
                  <a:schemeClr val="bg1"/>
                </a:solidFill>
              </a:rPr>
              <a:t>Својим највећим делом „Српски рјечник“, од изузетног значаја за развој српске културе и писмености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b="1" dirty="0">
                <a:solidFill>
                  <a:schemeClr val="bg1"/>
                </a:solidFill>
              </a:rPr>
              <a:t>успоставља основу књижевног језика и приближава га народу</a:t>
            </a:r>
            <a:r>
              <a:rPr lang="ru-RU" sz="1600" b="1" dirty="0" smtClean="0">
                <a:solidFill>
                  <a:schemeClr val="bg1"/>
                </a:solidFill>
              </a:rPr>
              <a:t>. Његов правопис у Србији увео је кнез Михаило 1868.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825" y="636105"/>
            <a:ext cx="8086726" cy="2939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6" y="3846051"/>
            <a:ext cx="8195733" cy="127839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sr-Cyrl-R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Владика Петар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 </a:t>
            </a:r>
            <a:r>
              <a:rPr lang="sr-Cyrl-R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Петровић Његош</a:t>
            </a:r>
            <a:r>
              <a:rPr lang="sr-Cyrl-R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1830-1851}</a:t>
            </a:r>
          </a:p>
          <a:p>
            <a:r>
              <a:rPr lang="sr-Cyrl-R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Владика Црне Горе и највећи српски епски песник,написао еп  ,,Горски вијенац“, ,,Луча микрокозма” Вуковим правописом, изградио двор Биљарду на Цетињу, Библиотеку, школу и радионицу оружја.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220" y="662305"/>
            <a:ext cx="8159115" cy="2912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4855" y="3846195"/>
            <a:ext cx="8158480" cy="2247265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en-US" sz="1800" b="1" dirty="0" err="1">
                <a:solidFill>
                  <a:srgbClr val="FFFF00"/>
                </a:solidFill>
              </a:rPr>
              <a:t>Стеван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en-US" sz="1800" b="1" dirty="0" err="1">
                <a:solidFill>
                  <a:srgbClr val="FFFF00"/>
                </a:solidFill>
              </a:rPr>
              <a:t>Стојановић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en-US" sz="1800" b="1" dirty="0" err="1">
                <a:solidFill>
                  <a:srgbClr val="FFFF00"/>
                </a:solidFill>
              </a:rPr>
              <a:t>Мокрањац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( 1856–1914) </a:t>
            </a:r>
            <a:r>
              <a:rPr lang="en-US" sz="1800" dirty="0" err="1">
                <a:solidFill>
                  <a:schemeClr val="bg1"/>
                </a:solidFill>
              </a:rPr>
              <a:t>својим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уметничким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деловањем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је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допринео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стварању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појма</a:t>
            </a:r>
            <a:r>
              <a:rPr lang="en-US" sz="1800" dirty="0">
                <a:solidFill>
                  <a:schemeClr val="bg1"/>
                </a:solidFill>
              </a:rPr>
              <a:t> и </a:t>
            </a:r>
            <a:r>
              <a:rPr lang="en-US" sz="1800" dirty="0" err="1">
                <a:solidFill>
                  <a:schemeClr val="bg1"/>
                </a:solidFill>
              </a:rPr>
              <a:t>рађању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стила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националне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музичке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уметности</a:t>
            </a:r>
            <a:r>
              <a:rPr lang="en-US" sz="1800" dirty="0">
                <a:solidFill>
                  <a:schemeClr val="bg1"/>
                </a:solidFill>
              </a:rPr>
              <a:t>. </a:t>
            </a:r>
            <a:r>
              <a:rPr lang="en-US" sz="1800" dirty="0" err="1">
                <a:solidFill>
                  <a:schemeClr val="bg1"/>
                </a:solidFill>
              </a:rPr>
              <a:t>Музичко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образовање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које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је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стицао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на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високим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школама</a:t>
            </a:r>
            <a:r>
              <a:rPr lang="en-US" sz="1800" dirty="0">
                <a:solidFill>
                  <a:schemeClr val="bg1"/>
                </a:solidFill>
              </a:rPr>
              <a:t> у </a:t>
            </a:r>
            <a:r>
              <a:rPr lang="en-US" sz="1800" dirty="0" err="1">
                <a:solidFill>
                  <a:schemeClr val="bg1"/>
                </a:solidFill>
              </a:rPr>
              <a:t>Минхену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Риму</a:t>
            </a:r>
            <a:r>
              <a:rPr lang="en-US" sz="1800" dirty="0">
                <a:solidFill>
                  <a:schemeClr val="bg1"/>
                </a:solidFill>
              </a:rPr>
              <a:t> и </a:t>
            </a:r>
            <a:r>
              <a:rPr lang="en-US" sz="1800" dirty="0" err="1">
                <a:solidFill>
                  <a:schemeClr val="bg1"/>
                </a:solidFill>
              </a:rPr>
              <a:t>Лајпцигу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омогућило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му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је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да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на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специфичан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начин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представи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свој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однос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према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фолклору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изграђен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дугогодишњим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сакупљањем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народних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мелодија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које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су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постајале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полазна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основа</a:t>
            </a:r>
            <a:r>
              <a:rPr lang="en-US" sz="1800" dirty="0">
                <a:solidFill>
                  <a:schemeClr val="bg1"/>
                </a:solidFill>
              </a:rPr>
              <a:t> у </a:t>
            </a:r>
            <a:r>
              <a:rPr lang="en-US" sz="1800" dirty="0" err="1">
                <a:solidFill>
                  <a:schemeClr val="bg1"/>
                </a:solidFill>
              </a:rPr>
              <a:t>настајању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његових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композиција</a:t>
            </a:r>
            <a:r>
              <a:rPr lang="en-US" sz="1800" dirty="0">
                <a:solidFill>
                  <a:schemeClr val="bg1"/>
                </a:solidFill>
              </a:rPr>
              <a:t>. </a:t>
            </a:r>
            <a:r>
              <a:rPr lang="en-US" sz="1800" dirty="0" err="1">
                <a:solidFill>
                  <a:schemeClr val="bg1"/>
                </a:solidFill>
              </a:rPr>
              <a:t>Спајањем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романтизма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са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почецима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реализма</a:t>
            </a:r>
            <a:r>
              <a:rPr lang="en-US" sz="1800" dirty="0">
                <a:solidFill>
                  <a:schemeClr val="bg1"/>
                </a:solidFill>
              </a:rPr>
              <a:t> у </a:t>
            </a:r>
            <a:r>
              <a:rPr lang="en-US" sz="1800" dirty="0" err="1">
                <a:solidFill>
                  <a:schemeClr val="bg1"/>
                </a:solidFill>
              </a:rPr>
              <a:t>српској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музици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компонује</a:t>
            </a:r>
            <a:r>
              <a:rPr lang="en-US" sz="1800" dirty="0">
                <a:solidFill>
                  <a:schemeClr val="bg1"/>
                </a:solidFill>
              </a:rPr>
              <a:t> “</a:t>
            </a:r>
            <a:r>
              <a:rPr lang="en-US" sz="1800" dirty="0" err="1">
                <a:solidFill>
                  <a:schemeClr val="bg1"/>
                </a:solidFill>
              </a:rPr>
              <a:t>Руковети</a:t>
            </a:r>
            <a:r>
              <a:rPr lang="en-US" sz="1800" dirty="0">
                <a:solidFill>
                  <a:schemeClr val="bg1"/>
                </a:solidFill>
              </a:rPr>
              <a:t>“, </a:t>
            </a:r>
            <a:r>
              <a:rPr lang="en-US" sz="1800" dirty="0" err="1">
                <a:solidFill>
                  <a:schemeClr val="bg1"/>
                </a:solidFill>
              </a:rPr>
              <a:t>хорска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дела</a:t>
            </a:r>
            <a:r>
              <a:rPr lang="en-US" sz="1800" dirty="0">
                <a:solidFill>
                  <a:schemeClr val="bg1"/>
                </a:solidFill>
              </a:rPr>
              <a:t>, у </a:t>
            </a:r>
            <a:r>
              <a:rPr lang="en-US" sz="1800" dirty="0" err="1">
                <a:solidFill>
                  <a:schemeClr val="bg1"/>
                </a:solidFill>
              </a:rPr>
              <a:t>којима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се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препознају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уметничке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стилизације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фолклора</a:t>
            </a:r>
            <a:r>
              <a:rPr lang="en-US" sz="1800" dirty="0">
                <a:solidFill>
                  <a:schemeClr val="bg1"/>
                </a:solidFill>
              </a:rPr>
              <a:t> и </a:t>
            </a:r>
            <a:r>
              <a:rPr lang="en-US" sz="1800" dirty="0" err="1">
                <a:solidFill>
                  <a:schemeClr val="bg1"/>
                </a:solidFill>
              </a:rPr>
              <a:t>оригиналне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творевине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уметника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776" y="669464"/>
            <a:ext cx="8201024" cy="2905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0725" y="3846194"/>
            <a:ext cx="8182610" cy="2306955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Тесла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је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рођен</a:t>
            </a:r>
            <a:r>
              <a:rPr lang="en-US" sz="1600" dirty="0">
                <a:solidFill>
                  <a:schemeClr val="bg1"/>
                </a:solidFill>
              </a:rPr>
              <a:t> 10. </a:t>
            </a:r>
            <a:r>
              <a:rPr lang="en-US" sz="1600" dirty="0" err="1">
                <a:solidFill>
                  <a:schemeClr val="bg1"/>
                </a:solidFill>
              </a:rPr>
              <a:t>јула</a:t>
            </a:r>
            <a:r>
              <a:rPr lang="en-US" sz="1600" dirty="0">
                <a:solidFill>
                  <a:schemeClr val="bg1"/>
                </a:solidFill>
              </a:rPr>
              <a:t> 1856. </a:t>
            </a:r>
            <a:r>
              <a:rPr lang="en-US" sz="1600" dirty="0" err="1">
                <a:solidFill>
                  <a:schemeClr val="bg1"/>
                </a:solidFill>
              </a:rPr>
              <a:t>године</a:t>
            </a:r>
            <a:r>
              <a:rPr lang="en-US" sz="1600" dirty="0">
                <a:solidFill>
                  <a:schemeClr val="bg1"/>
                </a:solidFill>
              </a:rPr>
              <a:t> у </a:t>
            </a:r>
            <a:r>
              <a:rPr lang="en-US" sz="1600" dirty="0" err="1">
                <a:solidFill>
                  <a:schemeClr val="bg1"/>
                </a:solidFill>
              </a:rPr>
              <a:t>Смиљану</a:t>
            </a:r>
            <a:r>
              <a:rPr lang="en-US" sz="1600" dirty="0">
                <a:solidFill>
                  <a:schemeClr val="bg1"/>
                </a:solidFill>
              </a:rPr>
              <a:t>, у </a:t>
            </a:r>
            <a:r>
              <a:rPr lang="en-US" sz="1600" dirty="0" err="1">
                <a:solidFill>
                  <a:schemeClr val="bg1"/>
                </a:solidFill>
              </a:rPr>
              <a:t>Лици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пограничној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области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тадашње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Аустроугарске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Његова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од</a:t>
            </a:r>
            <a:r>
              <a:rPr lang="sr-Cyrl-R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малена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изражена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склоност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ка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техничким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наукама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одвела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га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је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на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студије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природних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наука</a:t>
            </a:r>
            <a:r>
              <a:rPr lang="en-US" sz="1600" dirty="0">
                <a:solidFill>
                  <a:schemeClr val="bg1"/>
                </a:solidFill>
              </a:rPr>
              <a:t> у </a:t>
            </a:r>
            <a:r>
              <a:rPr lang="en-US" sz="1600" dirty="0" err="1">
                <a:solidFill>
                  <a:schemeClr val="bg1"/>
                </a:solidFill>
              </a:rPr>
              <a:t>Грац</a:t>
            </a:r>
            <a:r>
              <a:rPr lang="en-US" sz="1600" dirty="0">
                <a:solidFill>
                  <a:schemeClr val="bg1"/>
                </a:solidFill>
              </a:rPr>
              <a:t>, а </a:t>
            </a:r>
            <a:r>
              <a:rPr lang="en-US" sz="1600" dirty="0" err="1">
                <a:solidFill>
                  <a:schemeClr val="bg1"/>
                </a:solidFill>
              </a:rPr>
              <a:t>потом</a:t>
            </a:r>
            <a:r>
              <a:rPr lang="en-US" sz="1600" dirty="0">
                <a:solidFill>
                  <a:schemeClr val="bg1"/>
                </a:solidFill>
              </a:rPr>
              <a:t> у </a:t>
            </a:r>
            <a:r>
              <a:rPr lang="en-US" sz="1600" dirty="0" err="1">
                <a:solidFill>
                  <a:schemeClr val="bg1"/>
                </a:solidFill>
              </a:rPr>
              <a:t>Праг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Као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инжењер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радио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је</a:t>
            </a:r>
            <a:r>
              <a:rPr lang="en-US" sz="1600" dirty="0">
                <a:solidFill>
                  <a:schemeClr val="bg1"/>
                </a:solidFill>
              </a:rPr>
              <a:t> у </a:t>
            </a:r>
            <a:r>
              <a:rPr lang="en-US" sz="1600" dirty="0" err="1">
                <a:solidFill>
                  <a:schemeClr val="bg1"/>
                </a:solidFill>
              </a:rPr>
              <a:t>Будимпешти</a:t>
            </a:r>
            <a:r>
              <a:rPr lang="en-US" sz="1600" dirty="0">
                <a:solidFill>
                  <a:schemeClr val="bg1"/>
                </a:solidFill>
              </a:rPr>
              <a:t>, а </a:t>
            </a:r>
            <a:r>
              <a:rPr lang="en-US" sz="1600" dirty="0" err="1">
                <a:solidFill>
                  <a:schemeClr val="bg1"/>
                </a:solidFill>
              </a:rPr>
              <a:t>затим</a:t>
            </a:r>
            <a:r>
              <a:rPr lang="en-US" sz="1600" dirty="0">
                <a:solidFill>
                  <a:schemeClr val="bg1"/>
                </a:solidFill>
              </a:rPr>
              <a:t> у </a:t>
            </a:r>
            <a:r>
              <a:rPr lang="en-US" sz="1600" dirty="0" err="1">
                <a:solidFill>
                  <a:schemeClr val="bg1"/>
                </a:solidFill>
              </a:rPr>
              <a:t>Едисоновој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компанији</a:t>
            </a:r>
            <a:r>
              <a:rPr lang="en-US" sz="1600" dirty="0">
                <a:solidFill>
                  <a:schemeClr val="bg1"/>
                </a:solidFill>
              </a:rPr>
              <a:t> у </a:t>
            </a:r>
            <a:r>
              <a:rPr lang="en-US" sz="1600" dirty="0" err="1">
                <a:solidFill>
                  <a:schemeClr val="bg1"/>
                </a:solidFill>
              </a:rPr>
              <a:t>Паризу</a:t>
            </a:r>
            <a:r>
              <a:rPr lang="en-US" sz="1600" dirty="0">
                <a:solidFill>
                  <a:schemeClr val="bg1"/>
                </a:solidFill>
              </a:rPr>
              <a:t> и </a:t>
            </a:r>
            <a:r>
              <a:rPr lang="en-US" sz="1600" dirty="0" err="1">
                <a:solidFill>
                  <a:schemeClr val="bg1"/>
                </a:solidFill>
              </a:rPr>
              <a:t>Њујорку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Већ</a:t>
            </a:r>
            <a:r>
              <a:rPr lang="en-US" sz="1600" dirty="0">
                <a:solidFill>
                  <a:schemeClr val="bg1"/>
                </a:solidFill>
              </a:rPr>
              <a:t> 1885. </a:t>
            </a:r>
            <a:r>
              <a:rPr lang="en-US" sz="1600" dirty="0" err="1">
                <a:solidFill>
                  <a:schemeClr val="bg1"/>
                </a:solidFill>
              </a:rPr>
              <a:t>године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Тесла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оснива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сопствену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компанију</a:t>
            </a:r>
            <a:r>
              <a:rPr lang="en-US" sz="1600" dirty="0">
                <a:solidFill>
                  <a:schemeClr val="bg1"/>
                </a:solidFill>
              </a:rPr>
              <a:t>, а </a:t>
            </a:r>
            <a:r>
              <a:rPr lang="en-US" sz="1600" dirty="0" err="1">
                <a:solidFill>
                  <a:schemeClr val="bg1"/>
                </a:solidFill>
              </a:rPr>
              <a:t>од</a:t>
            </a:r>
            <a:r>
              <a:rPr lang="en-US" sz="1600" dirty="0">
                <a:solidFill>
                  <a:schemeClr val="bg1"/>
                </a:solidFill>
              </a:rPr>
              <a:t> 1887. </a:t>
            </a:r>
            <a:r>
              <a:rPr lang="en-US" sz="1600" dirty="0" err="1">
                <a:solidFill>
                  <a:schemeClr val="bg1"/>
                </a:solidFill>
              </a:rPr>
              <a:t>до</a:t>
            </a:r>
            <a:r>
              <a:rPr lang="en-US" sz="1600" dirty="0">
                <a:solidFill>
                  <a:schemeClr val="bg1"/>
                </a:solidFill>
              </a:rPr>
              <a:t> 1890. </a:t>
            </a:r>
            <a:r>
              <a:rPr lang="en-US" sz="1600" dirty="0" err="1">
                <a:solidFill>
                  <a:schemeClr val="bg1"/>
                </a:solidFill>
              </a:rPr>
              <a:t>године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пријављује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своје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најпознатије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патенте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из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области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полифазних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наизменичних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струја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генераторе</a:t>
            </a:r>
            <a:r>
              <a:rPr lang="en-US" sz="1600" dirty="0">
                <a:solidFill>
                  <a:schemeClr val="bg1"/>
                </a:solidFill>
              </a:rPr>
              <a:t> и </a:t>
            </a:r>
            <a:r>
              <a:rPr lang="en-US" sz="1600" dirty="0" err="1">
                <a:solidFill>
                  <a:schemeClr val="bg1"/>
                </a:solidFill>
              </a:rPr>
              <a:t>моторе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Убрзо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следи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сарадња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са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Вестингхаусом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који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по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Теслиим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патентима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финансира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градњу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прве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електричне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централе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на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наизменичну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струју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на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Нијагариним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водопадима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Својим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истраживањима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остао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је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веран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све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до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смрти</a:t>
            </a:r>
            <a:r>
              <a:rPr lang="en-US" sz="1600" dirty="0">
                <a:solidFill>
                  <a:schemeClr val="bg1"/>
                </a:solidFill>
              </a:rPr>
              <a:t> 7. </a:t>
            </a:r>
            <a:r>
              <a:rPr lang="en-US" sz="1600" dirty="0" err="1">
                <a:solidFill>
                  <a:schemeClr val="bg1"/>
                </a:solidFill>
              </a:rPr>
              <a:t>јануара</a:t>
            </a:r>
            <a:r>
              <a:rPr lang="en-US" sz="1600" dirty="0">
                <a:solidFill>
                  <a:schemeClr val="bg1"/>
                </a:solidFill>
              </a:rPr>
              <a:t> 1943. </a:t>
            </a:r>
            <a:r>
              <a:rPr lang="en-US" sz="1600" dirty="0" err="1">
                <a:solidFill>
                  <a:schemeClr val="bg1"/>
                </a:solidFill>
              </a:rPr>
              <a:t>године</a:t>
            </a:r>
            <a:r>
              <a:rPr lang="en-US" sz="1600" dirty="0">
                <a:solidFill>
                  <a:schemeClr val="bg1"/>
                </a:solidFill>
              </a:rPr>
              <a:t> у </a:t>
            </a:r>
            <a:r>
              <a:rPr lang="en-US" sz="1600" dirty="0" err="1">
                <a:solidFill>
                  <a:schemeClr val="bg1"/>
                </a:solidFill>
              </a:rPr>
              <a:t>Њујорку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20" y="622935"/>
            <a:ext cx="8413115" cy="30213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050" y="3762375"/>
            <a:ext cx="8249285" cy="241046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r-Cyrl-RS" sz="1600" b="1" dirty="0" smtClean="0">
                <a:solidFill>
                  <a:srgbClr val="FFFF00"/>
                </a:solidFill>
              </a:rPr>
              <a:t>Надежда Петровић(</a:t>
            </a:r>
            <a:r>
              <a:rPr lang="en-US" sz="1600" b="1" dirty="0" smtClean="0">
                <a:solidFill>
                  <a:srgbClr val="FFFF00"/>
                </a:solidFill>
              </a:rPr>
              <a:t>1873</a:t>
            </a:r>
            <a:r>
              <a:rPr lang="sr-Cyrl-RS" sz="1600" b="1" dirty="0" smtClean="0">
                <a:solidFill>
                  <a:srgbClr val="FFFF00"/>
                </a:solidFill>
              </a:rPr>
              <a:t>-1915)</a:t>
            </a:r>
            <a:r>
              <a:rPr lang="en-US" sz="1600" dirty="0" smtClean="0"/>
              <a:t>. </a:t>
            </a:r>
            <a:r>
              <a:rPr lang="en-US" sz="1600" dirty="0" err="1"/>
              <a:t>Оснивач</a:t>
            </a:r>
            <a:r>
              <a:rPr lang="en-US" sz="1600" dirty="0"/>
              <a:t> </a:t>
            </a:r>
            <a:r>
              <a:rPr lang="en-US" sz="1600" dirty="0" err="1"/>
              <a:t>је</a:t>
            </a:r>
            <a:r>
              <a:rPr lang="en-US" sz="1600" dirty="0"/>
              <a:t> и </a:t>
            </a:r>
            <a:r>
              <a:rPr lang="en-US" sz="1600" dirty="0" err="1"/>
              <a:t>први</a:t>
            </a:r>
            <a:r>
              <a:rPr lang="en-US" sz="1600" dirty="0"/>
              <a:t> </a:t>
            </a:r>
            <a:r>
              <a:rPr lang="en-US" sz="1600" dirty="0" err="1"/>
              <a:t>секретар</a:t>
            </a:r>
            <a:r>
              <a:rPr lang="en-US" sz="1600" dirty="0"/>
              <a:t> „</a:t>
            </a:r>
            <a:r>
              <a:rPr lang="en-US" sz="1600" dirty="0" err="1"/>
              <a:t>Кола</a:t>
            </a:r>
            <a:r>
              <a:rPr lang="en-US" sz="1600" dirty="0"/>
              <a:t> </a:t>
            </a:r>
            <a:r>
              <a:rPr lang="en-US" sz="1600" dirty="0" err="1"/>
              <a:t>српских</a:t>
            </a:r>
            <a:r>
              <a:rPr lang="en-US" sz="1600" dirty="0"/>
              <a:t> </a:t>
            </a:r>
            <a:r>
              <a:rPr lang="en-US" sz="1600" dirty="0" err="1"/>
              <a:t>сестара</a:t>
            </a:r>
            <a:r>
              <a:rPr lang="en-US" sz="1600" dirty="0"/>
              <a:t>“, </a:t>
            </a:r>
            <a:r>
              <a:rPr lang="en-US" sz="1600" dirty="0" err="1"/>
              <a:t>један</a:t>
            </a:r>
            <a:r>
              <a:rPr lang="en-US" sz="1600" dirty="0"/>
              <a:t> </a:t>
            </a:r>
            <a:r>
              <a:rPr lang="en-US" sz="1600" dirty="0" err="1"/>
              <a:t>од</a:t>
            </a:r>
            <a:r>
              <a:rPr lang="en-US" sz="1600" dirty="0"/>
              <a:t> </a:t>
            </a:r>
            <a:r>
              <a:rPr lang="en-US" sz="1600" dirty="0" err="1"/>
              <a:t>утемељивача</a:t>
            </a:r>
            <a:r>
              <a:rPr lang="en-US" sz="1600" dirty="0"/>
              <a:t> </a:t>
            </a:r>
            <a:r>
              <a:rPr lang="en-US" sz="1600" dirty="0" err="1"/>
              <a:t>Дрштва</a:t>
            </a:r>
            <a:r>
              <a:rPr lang="en-US" sz="1600" dirty="0"/>
              <a:t> </a:t>
            </a:r>
            <a:r>
              <a:rPr lang="en-US" sz="1600" dirty="0" err="1"/>
              <a:t>српских</a:t>
            </a:r>
            <a:r>
              <a:rPr lang="en-US" sz="1600" dirty="0"/>
              <a:t> </a:t>
            </a:r>
            <a:r>
              <a:rPr lang="en-US" sz="1600" dirty="0" err="1"/>
              <a:t>уметника</a:t>
            </a:r>
            <a:r>
              <a:rPr lang="en-US" sz="1600" dirty="0"/>
              <a:t> „</a:t>
            </a:r>
            <a:r>
              <a:rPr lang="en-US" sz="1600" dirty="0" err="1"/>
              <a:t>Лада</a:t>
            </a:r>
            <a:r>
              <a:rPr lang="en-US" sz="1600" dirty="0"/>
              <a:t>„ и </a:t>
            </a:r>
            <a:r>
              <a:rPr lang="en-US" sz="1600" dirty="0" err="1"/>
              <a:t>прве</a:t>
            </a:r>
            <a:r>
              <a:rPr lang="en-US" sz="1600" dirty="0"/>
              <a:t> „</a:t>
            </a:r>
            <a:r>
              <a:rPr lang="en-US" sz="1600" dirty="0" err="1"/>
              <a:t>Југословенске</a:t>
            </a:r>
            <a:r>
              <a:rPr lang="en-US" sz="1600" dirty="0"/>
              <a:t> </a:t>
            </a:r>
            <a:r>
              <a:rPr lang="en-US" sz="1600" dirty="0" err="1"/>
              <a:t>колоније</a:t>
            </a:r>
            <a:r>
              <a:rPr lang="en-US" sz="1600" dirty="0"/>
              <a:t>“. </a:t>
            </a:r>
            <a:r>
              <a:rPr lang="en-US" sz="1600" dirty="0" err="1"/>
              <a:t>Инспирацију</a:t>
            </a:r>
            <a:r>
              <a:rPr lang="en-US" sz="1600" dirty="0"/>
              <a:t> </a:t>
            </a:r>
            <a:r>
              <a:rPr lang="en-US" sz="1600" dirty="0" err="1"/>
              <a:t>за</a:t>
            </a:r>
            <a:r>
              <a:rPr lang="en-US" sz="1600" dirty="0"/>
              <a:t> </a:t>
            </a:r>
            <a:r>
              <a:rPr lang="en-US" sz="1600" dirty="0" err="1"/>
              <a:t>своја</a:t>
            </a:r>
            <a:r>
              <a:rPr lang="en-US" sz="1600" dirty="0"/>
              <a:t> </a:t>
            </a:r>
            <a:r>
              <a:rPr lang="en-US" sz="1600" dirty="0" err="1"/>
              <a:t>дела</a:t>
            </a:r>
            <a:r>
              <a:rPr lang="en-US" sz="1600" dirty="0"/>
              <a:t> у </a:t>
            </a:r>
            <a:r>
              <a:rPr lang="en-US" sz="1600" dirty="0" err="1"/>
              <a:t>овом</a:t>
            </a:r>
            <a:r>
              <a:rPr lang="en-US" sz="1600" dirty="0"/>
              <a:t> </a:t>
            </a:r>
            <a:r>
              <a:rPr lang="en-US" sz="1600" dirty="0" err="1"/>
              <a:t>периоду</a:t>
            </a:r>
            <a:r>
              <a:rPr lang="en-US" sz="1600" dirty="0"/>
              <a:t> </a:t>
            </a:r>
            <a:r>
              <a:rPr lang="en-US" sz="1600" dirty="0" err="1"/>
              <a:t>налази</a:t>
            </a:r>
            <a:r>
              <a:rPr lang="en-US" sz="1600" dirty="0"/>
              <a:t> </a:t>
            </a:r>
            <a:r>
              <a:rPr lang="en-US" sz="1600" dirty="0" err="1"/>
              <a:t>путујући</a:t>
            </a:r>
            <a:r>
              <a:rPr lang="en-US" sz="1600" dirty="0"/>
              <a:t> </a:t>
            </a:r>
            <a:r>
              <a:rPr lang="en-US" sz="1600" dirty="0" err="1"/>
              <a:t>кроз</a:t>
            </a:r>
            <a:r>
              <a:rPr lang="en-US" sz="1600" dirty="0"/>
              <a:t> </a:t>
            </a:r>
            <a:r>
              <a:rPr lang="en-US" sz="1600" dirty="0" err="1"/>
              <a:t>Србију</a:t>
            </a:r>
            <a:r>
              <a:rPr lang="en-US" sz="1600" dirty="0"/>
              <a:t>, </a:t>
            </a:r>
            <a:r>
              <a:rPr lang="en-US" sz="1600" dirty="0" err="1"/>
              <a:t>па</a:t>
            </a:r>
            <a:r>
              <a:rPr lang="en-US" sz="1600" dirty="0"/>
              <a:t> </a:t>
            </a:r>
            <a:r>
              <a:rPr lang="en-US" sz="1600" dirty="0" err="1"/>
              <a:t>тако</a:t>
            </a:r>
            <a:r>
              <a:rPr lang="en-US" sz="1600" dirty="0"/>
              <a:t> </a:t>
            </a:r>
            <a:r>
              <a:rPr lang="en-US" sz="1600" dirty="0" err="1"/>
              <a:t>настају</a:t>
            </a:r>
            <a:r>
              <a:rPr lang="en-US" sz="1600" dirty="0"/>
              <a:t> “</a:t>
            </a:r>
            <a:r>
              <a:rPr lang="en-US" sz="1600" dirty="0" err="1"/>
              <a:t>Ресник</a:t>
            </a:r>
            <a:r>
              <a:rPr lang="en-US" sz="1600" dirty="0"/>
              <a:t>“, „</a:t>
            </a:r>
            <a:r>
              <a:rPr lang="en-US" sz="1600" dirty="0" err="1"/>
              <a:t>Девојчице</a:t>
            </a:r>
            <a:r>
              <a:rPr lang="en-US" sz="1600" dirty="0"/>
              <a:t> </a:t>
            </a:r>
            <a:r>
              <a:rPr lang="en-US" sz="1600" dirty="0" err="1"/>
              <a:t>из</a:t>
            </a:r>
            <a:r>
              <a:rPr lang="en-US" sz="1600" dirty="0"/>
              <a:t> </a:t>
            </a:r>
            <a:r>
              <a:rPr lang="en-US" sz="1600" dirty="0" err="1"/>
              <a:t>Сићева</a:t>
            </a:r>
            <a:r>
              <a:rPr lang="en-US" sz="1600" dirty="0"/>
              <a:t>“, „</a:t>
            </a:r>
            <a:r>
              <a:rPr lang="en-US" sz="1600" dirty="0" err="1"/>
              <a:t>Дереглије</a:t>
            </a:r>
            <a:r>
              <a:rPr lang="en-US" sz="1600" dirty="0"/>
              <a:t> </a:t>
            </a:r>
            <a:r>
              <a:rPr lang="en-US" sz="1600" dirty="0" err="1"/>
              <a:t>на</a:t>
            </a:r>
            <a:r>
              <a:rPr lang="en-US" sz="1600" dirty="0"/>
              <a:t> </a:t>
            </a:r>
            <a:r>
              <a:rPr lang="en-US" sz="1600" dirty="0" err="1"/>
              <a:t>Сави</a:t>
            </a:r>
            <a:r>
              <a:rPr lang="en-US" sz="1600" dirty="0"/>
              <a:t>“„</a:t>
            </a:r>
            <a:r>
              <a:rPr lang="en-US" sz="1600" dirty="0" err="1"/>
              <a:t>Старо</a:t>
            </a:r>
            <a:r>
              <a:rPr lang="en-US" sz="1600" dirty="0"/>
              <a:t> </a:t>
            </a:r>
            <a:r>
              <a:rPr lang="en-US" sz="1600" dirty="0" err="1"/>
              <a:t>београдско</a:t>
            </a:r>
            <a:r>
              <a:rPr lang="en-US" sz="1600" dirty="0"/>
              <a:t> </a:t>
            </a:r>
            <a:r>
              <a:rPr lang="en-US" sz="1600" dirty="0" err="1"/>
              <a:t>гробље</a:t>
            </a:r>
            <a:r>
              <a:rPr lang="en-US" sz="1600" dirty="0"/>
              <a:t>“. </a:t>
            </a:r>
            <a:r>
              <a:rPr lang="en-US" sz="1600" dirty="0" err="1"/>
              <a:t>Пише</a:t>
            </a:r>
            <a:r>
              <a:rPr lang="en-US" sz="1600" dirty="0"/>
              <a:t> </a:t>
            </a:r>
            <a:r>
              <a:rPr lang="en-US" sz="1600" dirty="0" err="1"/>
              <a:t>прве</a:t>
            </a:r>
            <a:r>
              <a:rPr lang="en-US" sz="1600" dirty="0"/>
              <a:t> </a:t>
            </a:r>
            <a:r>
              <a:rPr lang="en-US" sz="1600" dirty="0" err="1"/>
              <a:t>ликовне</a:t>
            </a:r>
            <a:r>
              <a:rPr lang="en-US" sz="1600" dirty="0"/>
              <a:t> </a:t>
            </a:r>
            <a:r>
              <a:rPr lang="en-US" sz="1600" dirty="0" err="1"/>
              <a:t>критике</a:t>
            </a:r>
            <a:r>
              <a:rPr lang="en-US" sz="1600" dirty="0"/>
              <a:t> у </a:t>
            </a:r>
            <a:r>
              <a:rPr lang="en-US" sz="1600" dirty="0" err="1"/>
              <a:t>Србији</a:t>
            </a:r>
            <a:r>
              <a:rPr lang="en-US" sz="1600" dirty="0"/>
              <a:t> и </a:t>
            </a:r>
            <a:r>
              <a:rPr lang="en-US" sz="1600" dirty="0" err="1"/>
              <a:t>приказе</a:t>
            </a:r>
            <a:r>
              <a:rPr lang="en-US" sz="1600" dirty="0"/>
              <a:t> </a:t>
            </a:r>
            <a:r>
              <a:rPr lang="en-US" sz="1600" dirty="0" err="1"/>
              <a:t>изложби</a:t>
            </a:r>
            <a:r>
              <a:rPr lang="en-US" sz="1600" dirty="0"/>
              <a:t> </a:t>
            </a:r>
            <a:r>
              <a:rPr lang="en-US" sz="1600" dirty="0" err="1"/>
              <a:t>савремене</a:t>
            </a:r>
            <a:r>
              <a:rPr lang="en-US" sz="1600" dirty="0"/>
              <a:t> </a:t>
            </a:r>
            <a:r>
              <a:rPr lang="en-US" sz="1600" dirty="0" err="1"/>
              <a:t>европске</a:t>
            </a:r>
            <a:r>
              <a:rPr lang="en-US" sz="1600" dirty="0"/>
              <a:t> </a:t>
            </a:r>
            <a:r>
              <a:rPr lang="en-US" sz="1600" dirty="0" err="1"/>
              <a:t>уметности</a:t>
            </a:r>
            <a:r>
              <a:rPr lang="en-US" sz="1600" dirty="0"/>
              <a:t>. </a:t>
            </a:r>
            <a:r>
              <a:rPr lang="en-US" sz="1600" dirty="0" err="1"/>
              <a:t>Две</a:t>
            </a:r>
            <a:r>
              <a:rPr lang="en-US" sz="1600" dirty="0"/>
              <a:t> </a:t>
            </a:r>
            <a:r>
              <a:rPr lang="en-US" sz="1600" dirty="0" err="1"/>
              <a:t>године</a:t>
            </a:r>
            <a:r>
              <a:rPr lang="en-US" sz="1600" dirty="0"/>
              <a:t> </a:t>
            </a:r>
            <a:r>
              <a:rPr lang="en-US" sz="1600" dirty="0" err="1"/>
              <a:t>које</a:t>
            </a:r>
            <a:r>
              <a:rPr lang="en-US" sz="1600" dirty="0"/>
              <a:t> </a:t>
            </a:r>
            <a:r>
              <a:rPr lang="en-US" sz="1600" dirty="0" err="1"/>
              <a:t>проводи</a:t>
            </a:r>
            <a:r>
              <a:rPr lang="en-US" sz="1600" dirty="0"/>
              <a:t> у </a:t>
            </a:r>
            <a:r>
              <a:rPr lang="en-US" sz="1600" dirty="0" err="1"/>
              <a:t>Паризу</a:t>
            </a:r>
            <a:r>
              <a:rPr lang="en-US" sz="1600" dirty="0"/>
              <a:t> </a:t>
            </a:r>
            <a:r>
              <a:rPr lang="en-US" sz="1600" dirty="0" err="1"/>
              <a:t>оставиће</a:t>
            </a:r>
            <a:r>
              <a:rPr lang="en-US" sz="1600" dirty="0"/>
              <a:t> </a:t>
            </a:r>
            <a:r>
              <a:rPr lang="en-US" sz="1600" dirty="0" err="1"/>
              <a:t>траг</a:t>
            </a:r>
            <a:r>
              <a:rPr lang="en-US" sz="1600" dirty="0"/>
              <a:t> у  </a:t>
            </a:r>
            <a:r>
              <a:rPr lang="en-US" sz="1600" dirty="0" err="1"/>
              <a:t>колориту</a:t>
            </a:r>
            <a:r>
              <a:rPr lang="en-US" sz="1600" dirty="0"/>
              <a:t>, а </a:t>
            </a:r>
            <a:r>
              <a:rPr lang="en-US" sz="1600" dirty="0" err="1"/>
              <a:t>тематска</a:t>
            </a:r>
            <a:r>
              <a:rPr lang="en-US" sz="1600" dirty="0"/>
              <a:t> </a:t>
            </a:r>
            <a:r>
              <a:rPr lang="en-US" sz="1600" dirty="0" err="1"/>
              <a:t>средишта</a:t>
            </a:r>
            <a:r>
              <a:rPr lang="en-US" sz="1600" dirty="0"/>
              <a:t> </a:t>
            </a:r>
            <a:r>
              <a:rPr lang="en-US" sz="1600" dirty="0" err="1"/>
              <a:t>ове</a:t>
            </a:r>
            <a:r>
              <a:rPr lang="en-US" sz="1600" dirty="0"/>
              <a:t> </a:t>
            </a:r>
            <a:r>
              <a:rPr lang="en-US" sz="1600" dirty="0" err="1"/>
              <a:t>фазе</a:t>
            </a:r>
            <a:r>
              <a:rPr lang="en-US" sz="1600" dirty="0"/>
              <a:t> </a:t>
            </a:r>
            <a:r>
              <a:rPr lang="en-US" sz="1600" dirty="0" err="1"/>
              <a:t>су</a:t>
            </a:r>
            <a:r>
              <a:rPr lang="en-US" sz="1600" dirty="0"/>
              <a:t> </a:t>
            </a:r>
            <a:r>
              <a:rPr lang="en-US" sz="1600" dirty="0" err="1"/>
              <a:t>Булоњска</a:t>
            </a:r>
            <a:r>
              <a:rPr lang="en-US" sz="1600" dirty="0"/>
              <a:t> </a:t>
            </a:r>
            <a:r>
              <a:rPr lang="en-US" sz="1600" dirty="0" err="1"/>
              <a:t>шума</a:t>
            </a:r>
            <a:r>
              <a:rPr lang="en-US" sz="1600" dirty="0"/>
              <a:t> и </a:t>
            </a:r>
            <a:r>
              <a:rPr lang="en-US" sz="1600" dirty="0" err="1"/>
              <a:t>Нотр</a:t>
            </a:r>
            <a:r>
              <a:rPr lang="en-US" sz="1600" dirty="0"/>
              <a:t> </a:t>
            </a:r>
            <a:r>
              <a:rPr lang="en-US" sz="1600" dirty="0" err="1"/>
              <a:t>Дам</a:t>
            </a:r>
            <a:r>
              <a:rPr lang="en-US" sz="1600" dirty="0"/>
              <a:t>. </a:t>
            </a:r>
            <a:r>
              <a:rPr lang="en-US" sz="1600" dirty="0" err="1"/>
              <a:t>Почетак</a:t>
            </a:r>
            <a:r>
              <a:rPr lang="en-US" sz="1600" dirty="0"/>
              <a:t> </a:t>
            </a:r>
            <a:r>
              <a:rPr lang="en-US" sz="1600" dirty="0" err="1"/>
              <a:t>балканских</a:t>
            </a:r>
            <a:r>
              <a:rPr lang="en-US" sz="1600" dirty="0"/>
              <a:t> </a:t>
            </a:r>
            <a:r>
              <a:rPr lang="en-US" sz="1600" dirty="0" err="1"/>
              <a:t>ратова</a:t>
            </a:r>
            <a:r>
              <a:rPr lang="en-US" sz="1600" dirty="0"/>
              <a:t> </a:t>
            </a:r>
            <a:r>
              <a:rPr lang="en-US" sz="1600" dirty="0" err="1"/>
              <a:t>враћа</a:t>
            </a:r>
            <a:r>
              <a:rPr lang="en-US" sz="1600" dirty="0"/>
              <a:t> </a:t>
            </a:r>
            <a:r>
              <a:rPr lang="en-US" sz="1600" dirty="0" err="1"/>
              <a:t>је</a:t>
            </a:r>
            <a:r>
              <a:rPr lang="en-US" sz="1600" dirty="0"/>
              <a:t> у </a:t>
            </a:r>
            <a:r>
              <a:rPr lang="en-US" sz="1600" dirty="0" err="1"/>
              <a:t>Србију</a:t>
            </a:r>
            <a:r>
              <a:rPr lang="en-US" sz="1600" dirty="0"/>
              <a:t>, </a:t>
            </a:r>
            <a:r>
              <a:rPr lang="en-US" sz="1600" dirty="0" err="1"/>
              <a:t>где</a:t>
            </a:r>
            <a:r>
              <a:rPr lang="en-US" sz="1600" dirty="0"/>
              <a:t> </a:t>
            </a:r>
            <a:r>
              <a:rPr lang="en-US" sz="1600" dirty="0" err="1"/>
              <a:t>као</a:t>
            </a:r>
            <a:r>
              <a:rPr lang="en-US" sz="1600" dirty="0"/>
              <a:t> </a:t>
            </a:r>
            <a:r>
              <a:rPr lang="en-US" sz="1600" dirty="0" err="1"/>
              <a:t>болничарка</a:t>
            </a:r>
            <a:r>
              <a:rPr lang="en-US" sz="1600" dirty="0"/>
              <a:t> </a:t>
            </a:r>
            <a:r>
              <a:rPr lang="en-US" sz="1600" dirty="0" err="1"/>
              <a:t>при</a:t>
            </a:r>
            <a:r>
              <a:rPr lang="en-US" sz="1600" dirty="0"/>
              <a:t> </a:t>
            </a:r>
            <a:r>
              <a:rPr lang="en-US" sz="1600" dirty="0" err="1"/>
              <a:t>Врховној</a:t>
            </a:r>
            <a:r>
              <a:rPr lang="en-US" sz="1600" dirty="0"/>
              <a:t> </a:t>
            </a:r>
            <a:r>
              <a:rPr lang="en-US" sz="1600" dirty="0" err="1"/>
              <a:t>команди</a:t>
            </a:r>
            <a:r>
              <a:rPr lang="en-US" sz="1600" dirty="0"/>
              <a:t> </a:t>
            </a:r>
            <a:r>
              <a:rPr lang="en-US" sz="1600" dirty="0" err="1"/>
              <a:t>слика</a:t>
            </a:r>
            <a:r>
              <a:rPr lang="en-US" sz="1600" dirty="0"/>
              <a:t> </a:t>
            </a:r>
            <a:r>
              <a:rPr lang="en-US" sz="1600" dirty="0" err="1"/>
              <a:t>своја</a:t>
            </a:r>
            <a:r>
              <a:rPr lang="en-US" sz="1600" dirty="0"/>
              <a:t> </a:t>
            </a:r>
            <a:r>
              <a:rPr lang="en-US" sz="1600" dirty="0" err="1"/>
              <a:t>последња</a:t>
            </a:r>
            <a:r>
              <a:rPr lang="en-US" sz="1600" dirty="0"/>
              <a:t> </a:t>
            </a:r>
            <a:r>
              <a:rPr lang="en-US" sz="1600" dirty="0" err="1"/>
              <a:t>дела</a:t>
            </a:r>
            <a:r>
              <a:rPr lang="en-US" sz="1600" dirty="0"/>
              <a:t>. „</a:t>
            </a:r>
            <a:r>
              <a:rPr lang="en-US" sz="1600" dirty="0" err="1"/>
              <a:t>Шатори</a:t>
            </a:r>
            <a:r>
              <a:rPr lang="en-US" sz="1600" dirty="0"/>
              <a:t> </a:t>
            </a:r>
            <a:r>
              <a:rPr lang="en-US" sz="1600" dirty="0" err="1"/>
              <a:t>Ваљевске</a:t>
            </a:r>
            <a:r>
              <a:rPr lang="en-US" sz="1600" dirty="0"/>
              <a:t> </a:t>
            </a:r>
            <a:r>
              <a:rPr lang="en-US" sz="1600" dirty="0" err="1"/>
              <a:t>болнице</a:t>
            </a:r>
            <a:r>
              <a:rPr lang="en-US" sz="1600" dirty="0"/>
              <a:t>“ </a:t>
            </a:r>
            <a:r>
              <a:rPr lang="en-US" sz="1600" dirty="0" err="1"/>
              <a:t>настали</a:t>
            </a:r>
            <a:r>
              <a:rPr lang="en-US" sz="1600" dirty="0"/>
              <a:t> </a:t>
            </a:r>
            <a:r>
              <a:rPr lang="en-US" sz="1600" dirty="0" err="1"/>
              <a:t>су</a:t>
            </a:r>
            <a:r>
              <a:rPr lang="en-US" sz="1600" dirty="0"/>
              <a:t> у </a:t>
            </a:r>
            <a:r>
              <a:rPr lang="en-US" sz="1600" dirty="0" err="1"/>
              <a:t>борби</a:t>
            </a:r>
            <a:r>
              <a:rPr lang="en-US" sz="1600" dirty="0"/>
              <a:t> </a:t>
            </a:r>
            <a:r>
              <a:rPr lang="en-US" sz="1600" dirty="0" err="1"/>
              <a:t>са</a:t>
            </a:r>
            <a:r>
              <a:rPr lang="en-US" sz="1600" dirty="0"/>
              <a:t> </a:t>
            </a:r>
            <a:r>
              <a:rPr lang="en-US" sz="1600" dirty="0" err="1"/>
              <a:t>тешком</a:t>
            </a:r>
            <a:r>
              <a:rPr lang="en-US" sz="1600" dirty="0"/>
              <a:t> </a:t>
            </a:r>
            <a:r>
              <a:rPr lang="en-US" sz="1600" dirty="0" err="1"/>
              <a:t>болешћу</a:t>
            </a:r>
            <a:r>
              <a:rPr lang="en-US" sz="1600" dirty="0"/>
              <a:t>, </a:t>
            </a:r>
            <a:r>
              <a:rPr lang="en-US" sz="1600" dirty="0" err="1"/>
              <a:t>која</a:t>
            </a:r>
            <a:r>
              <a:rPr lang="en-US" sz="1600" dirty="0"/>
              <a:t> </a:t>
            </a:r>
            <a:r>
              <a:rPr lang="en-US" sz="1600" dirty="0" err="1"/>
              <a:t>током</a:t>
            </a:r>
            <a:r>
              <a:rPr lang="en-US" sz="1600" dirty="0"/>
              <a:t> </a:t>
            </a:r>
            <a:r>
              <a:rPr lang="en-US" sz="1600" dirty="0" err="1"/>
              <a:t>рата</a:t>
            </a:r>
            <a:r>
              <a:rPr lang="en-US" sz="1600" dirty="0"/>
              <a:t> </a:t>
            </a:r>
            <a:r>
              <a:rPr lang="en-US" sz="1600" dirty="0" err="1"/>
              <a:t>односи</a:t>
            </a:r>
            <a:r>
              <a:rPr lang="en-US" sz="1600" dirty="0"/>
              <a:t> </a:t>
            </a:r>
            <a:r>
              <a:rPr lang="en-US" sz="1600" dirty="0" err="1"/>
              <a:t>бројне</a:t>
            </a:r>
            <a:r>
              <a:rPr lang="en-US" sz="1600" dirty="0"/>
              <a:t> </a:t>
            </a:r>
            <a:r>
              <a:rPr lang="en-US" sz="1600" dirty="0" err="1"/>
              <a:t>животе</a:t>
            </a:r>
            <a:r>
              <a:rPr lang="en-US" sz="1600" dirty="0"/>
              <a:t>, </a:t>
            </a:r>
            <a:r>
              <a:rPr lang="en-US" sz="1600" dirty="0">
                <a:sym typeface="+mn-ea"/>
              </a:rPr>
              <a:t>а 3. </a:t>
            </a:r>
            <a:r>
              <a:rPr lang="en-US" sz="1600" dirty="0" err="1">
                <a:sym typeface="+mn-ea"/>
              </a:rPr>
              <a:t>априла</a:t>
            </a:r>
            <a:r>
              <a:rPr lang="en-US" sz="1600" dirty="0">
                <a:sym typeface="+mn-ea"/>
              </a:rPr>
              <a:t> 1915. </a:t>
            </a:r>
            <a:r>
              <a:rPr lang="en-US" sz="1600" dirty="0" err="1">
                <a:sym typeface="+mn-ea"/>
              </a:rPr>
              <a:t>године</a:t>
            </a:r>
            <a:r>
              <a:rPr lang="en-US" sz="1600" dirty="0">
                <a:sym typeface="+mn-ea"/>
              </a:rPr>
              <a:t> и </a:t>
            </a:r>
            <a:r>
              <a:rPr lang="en-US" sz="1600" dirty="0" err="1">
                <a:sym typeface="+mn-ea"/>
              </a:rPr>
              <a:t>њен</a:t>
            </a:r>
            <a:r>
              <a:rPr lang="en-US" sz="1600" dirty="0">
                <a:sym typeface="+mn-ea"/>
              </a:rPr>
              <a:t>.</a:t>
            </a:r>
            <a:endParaRPr lang="en-US" sz="1600" dirty="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  <a:p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385" y="478790"/>
            <a:ext cx="9484360" cy="3388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5090" y="3867150"/>
            <a:ext cx="9124950" cy="236474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solidFill>
                  <a:srgbClr val="FF0000"/>
                </a:solidFill>
                <a:uFillTx/>
              </a:rPr>
              <a:t>Јован</a:t>
            </a:r>
            <a:r>
              <a:rPr lang="en-US" sz="2000" b="1" dirty="0">
                <a:solidFill>
                  <a:srgbClr val="FF0000"/>
                </a:solidFill>
                <a:uFillTx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uFillTx/>
              </a:rPr>
              <a:t>Цвијић</a:t>
            </a:r>
            <a:r>
              <a:rPr lang="sr-Cyrl-RS" sz="2000" b="1" dirty="0" smtClean="0">
                <a:solidFill>
                  <a:srgbClr val="FF0000"/>
                </a:solidFill>
                <a:uFillTx/>
              </a:rPr>
              <a:t> </a:t>
            </a:r>
            <a:r>
              <a:rPr lang="sr-Cyrl-RS" altLang="en-US" sz="1800" dirty="0" smtClean="0">
                <a:solidFill>
                  <a:schemeClr val="bg1"/>
                </a:solidFill>
                <a:uFillTx/>
              </a:rPr>
              <a:t>(</a:t>
            </a:r>
            <a:r>
              <a:rPr lang="sr-Cyrl-RS" altLang="en-US" sz="1800" dirty="0">
                <a:solidFill>
                  <a:schemeClr val="bg1"/>
                </a:solidFill>
                <a:uFillTx/>
                <a:sym typeface="+mn-ea"/>
              </a:rPr>
              <a:t>1865-1927</a:t>
            </a:r>
            <a:r>
              <a:rPr lang="sr-Cyrl-RS" altLang="en-US" sz="1800" dirty="0">
                <a:solidFill>
                  <a:schemeClr val="bg1"/>
                </a:solidFill>
                <a:uFillTx/>
              </a:rPr>
              <a:t>)</a:t>
            </a:r>
            <a:r>
              <a:rPr lang="en-US" sz="1800" dirty="0">
                <a:solidFill>
                  <a:schemeClr val="bg1"/>
                </a:solidFill>
                <a:uFillTx/>
              </a:rPr>
              <a:t>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веома</a:t>
            </a:r>
            <a:r>
              <a:rPr lang="en-US" sz="1800" dirty="0">
                <a:solidFill>
                  <a:schemeClr val="bg1"/>
                </a:solidFill>
                <a:uFillTx/>
              </a:rPr>
              <a:t>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свестран</a:t>
            </a:r>
            <a:r>
              <a:rPr lang="en-US" sz="1800" dirty="0">
                <a:solidFill>
                  <a:schemeClr val="bg1"/>
                </a:solidFill>
                <a:uFillTx/>
              </a:rPr>
              <a:t>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стваралац</a:t>
            </a:r>
            <a:r>
              <a:rPr lang="en-US" sz="1800" dirty="0">
                <a:solidFill>
                  <a:schemeClr val="bg1"/>
                </a:solidFill>
                <a:uFillTx/>
              </a:rPr>
              <a:t>,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геоморфолог</a:t>
            </a:r>
            <a:r>
              <a:rPr lang="en-US" sz="1800" dirty="0">
                <a:solidFill>
                  <a:schemeClr val="bg1"/>
                </a:solidFill>
                <a:uFillTx/>
              </a:rPr>
              <a:t> и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утемељивач</a:t>
            </a:r>
            <a:r>
              <a:rPr lang="en-US" sz="1800" dirty="0">
                <a:solidFill>
                  <a:schemeClr val="bg1"/>
                </a:solidFill>
                <a:uFillTx/>
              </a:rPr>
              <a:t>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антропогеографије</a:t>
            </a:r>
            <a:r>
              <a:rPr lang="en-US" sz="1800" dirty="0">
                <a:solidFill>
                  <a:schemeClr val="bg1"/>
                </a:solidFill>
                <a:uFillTx/>
              </a:rPr>
              <a:t>,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истовремено</a:t>
            </a:r>
            <a:r>
              <a:rPr lang="en-US" sz="1800" dirty="0">
                <a:solidFill>
                  <a:schemeClr val="bg1"/>
                </a:solidFill>
                <a:uFillTx/>
              </a:rPr>
              <a:t>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је</a:t>
            </a:r>
            <a:r>
              <a:rPr lang="en-US" sz="1800" dirty="0">
                <a:solidFill>
                  <a:schemeClr val="bg1"/>
                </a:solidFill>
                <a:uFillTx/>
              </a:rPr>
              <a:t>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проучавао</a:t>
            </a:r>
            <a:r>
              <a:rPr lang="en-US" sz="1800" dirty="0">
                <a:solidFill>
                  <a:schemeClr val="bg1"/>
                </a:solidFill>
                <a:uFillTx/>
              </a:rPr>
              <a:t>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природне</a:t>
            </a:r>
            <a:r>
              <a:rPr lang="en-US" sz="1800" dirty="0">
                <a:solidFill>
                  <a:schemeClr val="bg1"/>
                </a:solidFill>
                <a:uFillTx/>
              </a:rPr>
              <a:t>,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историјске</a:t>
            </a:r>
            <a:r>
              <a:rPr lang="en-US" sz="1800" dirty="0">
                <a:solidFill>
                  <a:schemeClr val="bg1"/>
                </a:solidFill>
                <a:uFillTx/>
              </a:rPr>
              <a:t>,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социјалне</a:t>
            </a:r>
            <a:r>
              <a:rPr lang="en-US" sz="1800" dirty="0">
                <a:solidFill>
                  <a:schemeClr val="bg1"/>
                </a:solidFill>
                <a:uFillTx/>
              </a:rPr>
              <a:t>,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економске</a:t>
            </a:r>
            <a:r>
              <a:rPr lang="en-US" sz="1800" dirty="0">
                <a:solidFill>
                  <a:schemeClr val="bg1"/>
                </a:solidFill>
                <a:uFillTx/>
              </a:rPr>
              <a:t>,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па</a:t>
            </a:r>
            <a:r>
              <a:rPr lang="en-US" sz="1800" dirty="0">
                <a:solidFill>
                  <a:schemeClr val="bg1"/>
                </a:solidFill>
                <a:uFillTx/>
              </a:rPr>
              <a:t> и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етнопсихолошке</a:t>
            </a:r>
            <a:r>
              <a:rPr lang="en-US" sz="1800" dirty="0">
                <a:solidFill>
                  <a:schemeClr val="bg1"/>
                </a:solidFill>
                <a:uFillTx/>
              </a:rPr>
              <a:t>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процесе</a:t>
            </a:r>
            <a:r>
              <a:rPr lang="en-US" sz="1800" dirty="0">
                <a:solidFill>
                  <a:schemeClr val="bg1"/>
                </a:solidFill>
                <a:uFillTx/>
              </a:rPr>
              <a:t> и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појаве</a:t>
            </a:r>
            <a:r>
              <a:rPr lang="sr-Cyrl-RS" altLang="en-US" sz="1800" dirty="0">
                <a:solidFill>
                  <a:schemeClr val="bg1"/>
                </a:solidFill>
                <a:uFillTx/>
              </a:rPr>
              <a:t>.</a:t>
            </a:r>
            <a:endParaRPr lang="en-US" sz="1800" dirty="0">
              <a:solidFill>
                <a:schemeClr val="bg1"/>
              </a:solidFill>
              <a:uFillTx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uFillTx/>
              </a:rPr>
              <a:t>  У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марту</a:t>
            </a:r>
            <a:r>
              <a:rPr lang="en-US" sz="1800" dirty="0">
                <a:solidFill>
                  <a:schemeClr val="bg1"/>
                </a:solidFill>
                <a:uFillTx/>
              </a:rPr>
              <a:t> 1893.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године</a:t>
            </a:r>
            <a:r>
              <a:rPr lang="en-US" sz="1800" dirty="0">
                <a:solidFill>
                  <a:schemeClr val="bg1"/>
                </a:solidFill>
                <a:uFillTx/>
              </a:rPr>
              <a:t>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постао</a:t>
            </a:r>
            <a:r>
              <a:rPr lang="en-US" sz="1800" dirty="0">
                <a:solidFill>
                  <a:schemeClr val="bg1"/>
                </a:solidFill>
                <a:uFillTx/>
              </a:rPr>
              <a:t>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је</a:t>
            </a:r>
            <a:r>
              <a:rPr lang="en-US" sz="1800" dirty="0">
                <a:solidFill>
                  <a:schemeClr val="bg1"/>
                </a:solidFill>
                <a:uFillTx/>
              </a:rPr>
              <a:t>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редовни</a:t>
            </a:r>
            <a:r>
              <a:rPr lang="en-US" sz="1800" dirty="0">
                <a:solidFill>
                  <a:schemeClr val="bg1"/>
                </a:solidFill>
                <a:uFillTx/>
              </a:rPr>
              <a:t>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професор</a:t>
            </a:r>
            <a:r>
              <a:rPr lang="en-US" sz="1800" dirty="0">
                <a:solidFill>
                  <a:schemeClr val="bg1"/>
                </a:solidFill>
                <a:uFillTx/>
              </a:rPr>
              <a:t>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Велике</a:t>
            </a:r>
            <a:r>
              <a:rPr lang="en-US" sz="1800" dirty="0">
                <a:solidFill>
                  <a:schemeClr val="bg1"/>
                </a:solidFill>
                <a:uFillTx/>
              </a:rPr>
              <a:t>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школе</a:t>
            </a:r>
            <a:r>
              <a:rPr lang="en-US" sz="1800" dirty="0">
                <a:solidFill>
                  <a:schemeClr val="bg1"/>
                </a:solidFill>
                <a:uFillTx/>
              </a:rPr>
              <a:t>,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где</a:t>
            </a:r>
            <a:r>
              <a:rPr lang="en-US" sz="1800" dirty="0">
                <a:solidFill>
                  <a:schemeClr val="bg1"/>
                </a:solidFill>
                <a:uFillTx/>
              </a:rPr>
              <a:t>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је</a:t>
            </a:r>
            <a:r>
              <a:rPr lang="en-US" sz="1800" dirty="0">
                <a:solidFill>
                  <a:schemeClr val="bg1"/>
                </a:solidFill>
                <a:uFillTx/>
              </a:rPr>
              <a:t>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предавао</a:t>
            </a:r>
            <a:r>
              <a:rPr lang="en-US" sz="1800" dirty="0">
                <a:solidFill>
                  <a:schemeClr val="bg1"/>
                </a:solidFill>
                <a:uFillTx/>
              </a:rPr>
              <a:t>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физичку</a:t>
            </a:r>
            <a:r>
              <a:rPr lang="en-US" sz="1800" dirty="0">
                <a:solidFill>
                  <a:schemeClr val="bg1"/>
                </a:solidFill>
                <a:uFillTx/>
              </a:rPr>
              <a:t>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географију</a:t>
            </a:r>
            <a:r>
              <a:rPr lang="en-US" sz="1800" dirty="0">
                <a:solidFill>
                  <a:schemeClr val="bg1"/>
                </a:solidFill>
                <a:uFillTx/>
              </a:rPr>
              <a:t> и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етнологију</a:t>
            </a:r>
            <a:r>
              <a:rPr lang="en-US" sz="1800" dirty="0">
                <a:solidFill>
                  <a:schemeClr val="bg1"/>
                </a:solidFill>
                <a:uFillTx/>
              </a:rPr>
              <a:t>.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Оснивач</a:t>
            </a:r>
            <a:r>
              <a:rPr lang="en-US" sz="1800" dirty="0">
                <a:solidFill>
                  <a:schemeClr val="bg1"/>
                </a:solidFill>
                <a:uFillTx/>
              </a:rPr>
              <a:t>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је</a:t>
            </a:r>
            <a:r>
              <a:rPr lang="en-US" sz="1800" dirty="0">
                <a:solidFill>
                  <a:schemeClr val="bg1"/>
                </a:solidFill>
                <a:uFillTx/>
              </a:rPr>
              <a:t> и «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Географског</a:t>
            </a:r>
            <a:r>
              <a:rPr lang="en-US" sz="1800" dirty="0">
                <a:solidFill>
                  <a:schemeClr val="bg1"/>
                </a:solidFill>
                <a:uFillTx/>
              </a:rPr>
              <a:t>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завода</a:t>
            </a:r>
            <a:r>
              <a:rPr lang="en-US" sz="1800" dirty="0">
                <a:solidFill>
                  <a:schemeClr val="bg1"/>
                </a:solidFill>
                <a:uFillTx/>
              </a:rPr>
              <a:t>», у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оквиру</a:t>
            </a:r>
            <a:r>
              <a:rPr lang="en-US" sz="1800" dirty="0">
                <a:solidFill>
                  <a:schemeClr val="bg1"/>
                </a:solidFill>
                <a:uFillTx/>
              </a:rPr>
              <a:t>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кога</a:t>
            </a:r>
            <a:r>
              <a:rPr lang="en-US" sz="1800" dirty="0">
                <a:solidFill>
                  <a:schemeClr val="bg1"/>
                </a:solidFill>
                <a:uFillTx/>
              </a:rPr>
              <a:t>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од</a:t>
            </a:r>
            <a:r>
              <a:rPr lang="en-US" sz="1800" dirty="0">
                <a:solidFill>
                  <a:schemeClr val="bg1"/>
                </a:solidFill>
                <a:uFillTx/>
              </a:rPr>
              <a:t> 1910.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године</a:t>
            </a:r>
            <a:r>
              <a:rPr lang="en-US" sz="1800" dirty="0">
                <a:solidFill>
                  <a:schemeClr val="bg1"/>
                </a:solidFill>
                <a:uFillTx/>
              </a:rPr>
              <a:t>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започиње</a:t>
            </a:r>
            <a:r>
              <a:rPr lang="en-US" sz="1800" dirty="0">
                <a:solidFill>
                  <a:schemeClr val="bg1"/>
                </a:solidFill>
                <a:uFillTx/>
              </a:rPr>
              <a:t> с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радом</a:t>
            </a:r>
            <a:r>
              <a:rPr lang="en-US" sz="1800" dirty="0">
                <a:solidFill>
                  <a:schemeClr val="bg1"/>
                </a:solidFill>
                <a:uFillTx/>
              </a:rPr>
              <a:t> и «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Српско</a:t>
            </a:r>
            <a:r>
              <a:rPr lang="en-US" sz="1800" dirty="0">
                <a:solidFill>
                  <a:schemeClr val="bg1"/>
                </a:solidFill>
                <a:uFillTx/>
              </a:rPr>
              <a:t>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географско</a:t>
            </a:r>
            <a:r>
              <a:rPr lang="en-US" sz="1800" dirty="0">
                <a:solidFill>
                  <a:schemeClr val="bg1"/>
                </a:solidFill>
                <a:uFillTx/>
              </a:rPr>
              <a:t>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друштво</a:t>
            </a:r>
            <a:r>
              <a:rPr lang="en-US" sz="1800" dirty="0">
                <a:solidFill>
                  <a:schemeClr val="bg1"/>
                </a:solidFill>
                <a:uFillTx/>
              </a:rPr>
              <a:t>». 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Током</a:t>
            </a:r>
            <a:r>
              <a:rPr lang="en-US" sz="1800" dirty="0">
                <a:solidFill>
                  <a:schemeClr val="bg1"/>
                </a:solidFill>
                <a:uFillTx/>
              </a:rPr>
              <a:t>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Првог</a:t>
            </a:r>
            <a:r>
              <a:rPr lang="en-US" sz="1800" dirty="0">
                <a:solidFill>
                  <a:schemeClr val="bg1"/>
                </a:solidFill>
                <a:uFillTx/>
              </a:rPr>
              <a:t>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светског</a:t>
            </a:r>
            <a:r>
              <a:rPr lang="en-US" sz="1800" dirty="0">
                <a:solidFill>
                  <a:schemeClr val="bg1"/>
                </a:solidFill>
                <a:uFillTx/>
              </a:rPr>
              <a:t>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рата</a:t>
            </a:r>
            <a:r>
              <a:rPr lang="en-US" sz="1800" dirty="0">
                <a:solidFill>
                  <a:schemeClr val="bg1"/>
                </a:solidFill>
                <a:uFillTx/>
              </a:rPr>
              <a:t> 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боравио</a:t>
            </a:r>
            <a:r>
              <a:rPr lang="en-US" sz="1800" dirty="0">
                <a:solidFill>
                  <a:schemeClr val="bg1"/>
                </a:solidFill>
                <a:uFillTx/>
              </a:rPr>
              <a:t>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је</a:t>
            </a:r>
            <a:r>
              <a:rPr lang="en-US" sz="1800" dirty="0">
                <a:solidFill>
                  <a:schemeClr val="bg1"/>
                </a:solidFill>
                <a:uFillTx/>
              </a:rPr>
              <a:t> у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Швајцарској</a:t>
            </a:r>
            <a:r>
              <a:rPr lang="en-US" sz="1800" dirty="0">
                <a:solidFill>
                  <a:schemeClr val="bg1"/>
                </a:solidFill>
                <a:uFillTx/>
              </a:rPr>
              <a:t>, а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затим</a:t>
            </a:r>
            <a:r>
              <a:rPr lang="en-US" sz="1800" dirty="0">
                <a:solidFill>
                  <a:schemeClr val="bg1"/>
                </a:solidFill>
                <a:uFillTx/>
              </a:rPr>
              <a:t> у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Француској</a:t>
            </a:r>
            <a:r>
              <a:rPr lang="en-US" sz="1800" dirty="0">
                <a:solidFill>
                  <a:schemeClr val="bg1"/>
                </a:solidFill>
                <a:uFillTx/>
              </a:rPr>
              <a:t>,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где</a:t>
            </a:r>
            <a:r>
              <a:rPr lang="en-US" sz="1800" dirty="0">
                <a:solidFill>
                  <a:schemeClr val="bg1"/>
                </a:solidFill>
                <a:uFillTx/>
              </a:rPr>
              <a:t>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је</a:t>
            </a:r>
            <a:r>
              <a:rPr lang="en-US" sz="1800" dirty="0">
                <a:solidFill>
                  <a:schemeClr val="bg1"/>
                </a:solidFill>
                <a:uFillTx/>
              </a:rPr>
              <a:t>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по</a:t>
            </a:r>
            <a:r>
              <a:rPr lang="en-US" sz="1800" dirty="0">
                <a:solidFill>
                  <a:schemeClr val="bg1"/>
                </a:solidFill>
                <a:uFillTx/>
              </a:rPr>
              <a:t>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позиву</a:t>
            </a:r>
            <a:r>
              <a:rPr lang="en-US" sz="1800" dirty="0">
                <a:solidFill>
                  <a:schemeClr val="bg1"/>
                </a:solidFill>
                <a:uFillTx/>
              </a:rPr>
              <a:t>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предавао</a:t>
            </a:r>
            <a:r>
              <a:rPr lang="en-US" sz="1800" dirty="0">
                <a:solidFill>
                  <a:schemeClr val="bg1"/>
                </a:solidFill>
                <a:uFillTx/>
              </a:rPr>
              <a:t>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на</a:t>
            </a:r>
            <a:r>
              <a:rPr lang="en-US" sz="1800" dirty="0">
                <a:solidFill>
                  <a:schemeClr val="bg1"/>
                </a:solidFill>
                <a:uFillTx/>
              </a:rPr>
              <a:t> 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Сорбони</a:t>
            </a:r>
            <a:r>
              <a:rPr lang="en-US" sz="1800" dirty="0">
                <a:solidFill>
                  <a:schemeClr val="bg1"/>
                </a:solidFill>
                <a:uFillTx/>
              </a:rPr>
              <a:t>.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После</a:t>
            </a:r>
            <a:r>
              <a:rPr lang="en-US" sz="1800" dirty="0">
                <a:solidFill>
                  <a:schemeClr val="bg1"/>
                </a:solidFill>
                <a:uFillTx/>
              </a:rPr>
              <a:t>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рата</a:t>
            </a:r>
            <a:r>
              <a:rPr lang="en-US" sz="1800" dirty="0">
                <a:solidFill>
                  <a:schemeClr val="bg1"/>
                </a:solidFill>
                <a:uFillTx/>
              </a:rPr>
              <a:t>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се</a:t>
            </a:r>
            <a:r>
              <a:rPr lang="en-US" sz="1800" dirty="0">
                <a:solidFill>
                  <a:schemeClr val="bg1"/>
                </a:solidFill>
                <a:uFillTx/>
              </a:rPr>
              <a:t>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враћа</a:t>
            </a:r>
            <a:r>
              <a:rPr lang="en-US" sz="1800" dirty="0">
                <a:solidFill>
                  <a:schemeClr val="bg1"/>
                </a:solidFill>
                <a:uFillTx/>
              </a:rPr>
              <a:t> у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земљу</a:t>
            </a:r>
            <a:r>
              <a:rPr lang="en-US" sz="1800" dirty="0">
                <a:solidFill>
                  <a:schemeClr val="bg1"/>
                </a:solidFill>
                <a:uFillTx/>
              </a:rPr>
              <a:t> и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продужава</a:t>
            </a:r>
            <a:r>
              <a:rPr lang="en-US" sz="1800" dirty="0">
                <a:solidFill>
                  <a:schemeClr val="bg1"/>
                </a:solidFill>
                <a:uFillTx/>
              </a:rPr>
              <a:t>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рад</a:t>
            </a:r>
            <a:r>
              <a:rPr lang="en-US" sz="1800" dirty="0">
                <a:solidFill>
                  <a:schemeClr val="bg1"/>
                </a:solidFill>
                <a:uFillTx/>
              </a:rPr>
              <a:t>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на</a:t>
            </a:r>
            <a:r>
              <a:rPr lang="en-US" sz="1800" dirty="0">
                <a:solidFill>
                  <a:schemeClr val="bg1"/>
                </a:solidFill>
                <a:uFillTx/>
              </a:rPr>
              <a:t> </a:t>
            </a:r>
            <a:r>
              <a:rPr lang="en-US" sz="1800" dirty="0" err="1">
                <a:solidFill>
                  <a:schemeClr val="bg1"/>
                </a:solidFill>
                <a:uFillTx/>
              </a:rPr>
              <a:t>универзитету</a:t>
            </a:r>
            <a:r>
              <a:rPr lang="en-US" sz="2000" dirty="0">
                <a:solidFill>
                  <a:schemeClr val="bg1"/>
                </a:solidFill>
                <a:uFillTx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8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8805" y="3846051"/>
            <a:ext cx="8172945" cy="2126124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sr-Cyrl-R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 Велимировић, Михаило </a:t>
            </a:r>
            <a:r>
              <a:rPr lang="sr-Cyrl-R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Младеновић,</a:t>
            </a:r>
          </a:p>
          <a:p>
            <a:r>
              <a:rPr lang="sr-Cyrl-R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 </a:t>
            </a:r>
            <a:r>
              <a:rPr lang="sr-Cyrl-R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Дамњановић,</a:t>
            </a:r>
            <a:r>
              <a:rPr lang="sr-Cyrl-R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Сања </a:t>
            </a:r>
            <a:r>
              <a:rPr lang="sr-Cyrl-R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Дамњановић,</a:t>
            </a:r>
          </a:p>
          <a:p>
            <a:r>
              <a:rPr lang="sr-Cyrl-R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Емилија Петровић,</a:t>
            </a:r>
          </a:p>
          <a:p>
            <a:r>
              <a:rPr lang="sr-Cyrl-R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 Антонијевић , Никола Адамовић</a:t>
            </a:r>
            <a:endParaRPr lang="sr-Cyrl-R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sr-Cyrl-R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48050" y="2261890"/>
            <a:ext cx="49720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Аутори :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00038"/>
            <a:ext cx="11163300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lh3.googleusercontent.com/lQeKA5A2r1zfo2IaMCUNIInnELjKUvQPKTnrASHk3PYadOtYuQa96W_he4sZ49FyFzLaS9KBVImnqAALycXW2eQL8ETkvRT7mB7PHglu_pJ9pWHspX-_krnOFdiDBHdf8i6KAA-XZ_Rb55mWbEhZFBPMlhn6QF0iusnwZb4tYRAYmjnGK6LBV6qUTMCvUma3d0P4FLzRj-hN_L9IwocbbhQSW5mMovP6QbOeANL6ZGNr3nu84xmkflcnWHN2li2p-2_NgsfqzZ7CsYTIJhjVqQta5-BD6rr2FelMMH3PAMGorHNid1T0SYWrh-9IMxJea50bb7KuojsiTyRzJtaW7ak3iJQSSVyxC79BhHcVAnH2FbY3zufelbt2alo5qDm5afrlwjNjPJpGyaPhxouNN8aAeA1ygHc0s-Uow1sNmX2KdgAdic0H3_050QFG-UbXSQksJeufU08w0ztXtv9pLPOe2BoOe6H0AETnIK7iu4AMEEw8kVj_7XiJfrFE2qp_E9AM_6qmoypg-fMiDMBX0i6spqUFW5J4W7YFeDjxCofaDXbpZ-wM_74xt6P5cwcTwkA4w5UvfpgobEZBiT_jgspDLaS49hMNWkNkvxd5Nc0YjiMhbt_c9TO5W9bq1XuxpHsG-rpU2b8h94EafFzMs-pppmlHqtgmZ_G3-TCl7nzGjR4fIoBhTFI=w1172-h657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00038"/>
            <a:ext cx="11163300" cy="625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52437"/>
            <a:ext cx="11163300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https://lh3.googleusercontent.com/d-poCJsckm9pp7x5ZysMWdIzs-v8krQVPi3BoGMAvGDdC2aq9d9XwGn9aFt4cmi0YK61KS82Hg_tEQyMzwaubnQYz80iRA9lGNndO4hfYqfjCMXhTf8URufqisFf0GsGU8GqmOnS3ZOQGuHh4WOlkCEPQKhaF9gzj26wS8_hIcx4HZCX00cRjPjqJ7nyo8077TwZf85YNS73hvngQIYHBVaZSpAseB6E5GOOZJDRPsA9r22buxvWRcKPTAMEOiYIglBvgV7yRWJyfEaFAVcGNeJw0s2I2XSJ8uPX-8YcsTcr5Sp3HT478RhJDd1vdQSzg9rnSxBcdm8I3qld3bwMYsIUPGlJABp4ipOKhHNA1ujnuLmhgOMZTKOZDLsNKkzqElylDA3ZqeAUJWaNC0XJ8TObm8iu150GfcxbodKsZO_KvhJpLRCY5gcZaoRta3BoBU2XTtuA2eI-8HpqgrFNLW_rVo-02DcTjmqb9lSNklWto8BHczJlqpncIcLRTwBAfUeNxAjjcMmDBuJoXC0oMZfMuht9VdnWRdvSvPfisQJRZNV1QDmUxee8mprOnSPHg6QhAvWbmnXzISZdTBNHfXSyWNmwqWYNBhR0RobLFzJsR_M_cRjlr9i8zI0aJLKSguwdnFm8nQ0XnA_QdAqUDYSHoQFtYdjp_wolWsYgSwnrGxstRZa2Dg8=w1172-h657-n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52436"/>
            <a:ext cx="11163300" cy="625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53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61</TotalTime>
  <Words>709</Words>
  <Application>Microsoft Office PowerPoint</Application>
  <PresentationFormat>Custom</PresentationFormat>
  <Paragraphs>20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Organic</vt:lpstr>
      <vt:lpstr>Пројекат о финансијском описмењавању ученика;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</dc:creator>
  <cp:lastModifiedBy>Windows User</cp:lastModifiedBy>
  <cp:revision>34</cp:revision>
  <dcterms:created xsi:type="dcterms:W3CDTF">2019-09-30T18:05:00Z</dcterms:created>
  <dcterms:modified xsi:type="dcterms:W3CDTF">2019-10-22T17:02:08Z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1033-10.2.0.7456</vt:lpwstr>
  </property>
</Properties>
</file>